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856" autoAdjust="0"/>
  </p:normalViewPr>
  <p:slideViewPr>
    <p:cSldViewPr snapToGrid="0">
      <p:cViewPr varScale="1">
        <p:scale>
          <a:sx n="77" d="100"/>
          <a:sy n="77" d="100"/>
        </p:scale>
        <p:origin x="182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54CB5-6722-4D43-A223-1DC9064FBF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E260EE-877F-4D15-BB39-5ED86921D98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654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E260EE-877F-4D15-BB39-5ED86921D9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28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A673C-C634-63C9-57CA-CBAEAB491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5771CF-8B17-6808-605E-2E77D39DD3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B15435-36EC-1BD8-B780-E0F2F8ECB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8AB363-E625-582D-BC7E-4494BE01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78D4A4-1972-D4D7-D99E-991A6260C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722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D38768-8875-27A0-2007-77979F1E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53A125A-9A0F-757F-C893-DDC7D5BFB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A62D9F-BEA7-CC9E-629C-7933AF82D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7CDB7E-A521-F10B-FDBA-586B3001C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B9DB89-40FB-FBA2-4F6D-411D40A57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560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8ACDA2A-8C64-CDDF-0EF5-F8D6EFCBA4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C4A712B-F2F2-87DA-1D5E-7D993B9FA3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3E0C97-98F0-BE2A-8FA7-F48C0EDB7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FC3128-3BB6-22C1-8007-1B15F8B91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A1D4EF-CF46-4007-1639-8F432CFA3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90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031840-1169-9D20-FE27-D79C9A890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A5B0CE-AFD0-4F50-B747-CD6CC3779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868F31-CBF0-014A-87A2-4D62F27A0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66DCFC-AB6B-0E90-E8E3-38B6B2172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ADF795-534E-7811-7E87-5786A14A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41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6EB58F-93E3-EBEB-DA1C-5FB8A5E3C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B5BA9B-1A6C-D3A9-8C20-557B46030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D7F41E-AE73-7F21-E29F-9A3D538A4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7FEAB7-0D36-3791-1D7E-E246B7439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C270201-B690-5FFA-ED8A-B680FBFE7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06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FFB00-90D8-B594-F34A-EEAA1243B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4C37A2-DC3E-BA62-F52F-795297CED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AAA6F9A-216F-9F5F-F221-6B41F93B1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8D4AB2-3DD1-B357-1E9A-82B1F98D6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6E38AD4-A21C-1B02-8C30-4DB6F6A58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70145E-8DEE-2A00-65B1-67AD33EF5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511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524D8-6C9C-3620-269A-CCBCC7E40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C336C32-E11E-95F1-E03F-A928B7ABA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B18BB6-BE9E-6FE2-F199-7195D3491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5E837F8-14B8-01D4-7237-19385C5B2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BE59154-931A-C6A4-D1F1-48628FBEB1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4C07434-4BB6-417B-9A28-2CE435D52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3445CC9-C26A-C56E-394B-E17472528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EEB4A6C-B327-8431-A57B-AA43B64A5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14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3CD26A-7350-72B6-5D36-C633D3150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435E3BE-3014-A294-B9FB-414090048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3AA0EE2-F4C9-DB92-0772-899267579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BAED409-33CD-4C37-8F60-BE79CB3AC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449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B18921A-FDFB-0EF8-6B2A-8E8D51BD6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279AFB8-E80F-04F3-D197-4B5B5C2CA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FB9252A-84F9-C784-09F1-0D7B52061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7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B5102A-E879-5105-74D6-34827EF29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172160-C6AF-F6D2-440A-F12F1E067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9E6B6F1-1C30-DB9E-D6E0-CC6BD542A5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6EC3641-135C-C3DA-9A2A-057B430B7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8078D8-890C-111D-003C-1F7CE9D7C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A8015A6-23CA-B91D-324B-23E06851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622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70188A-94C9-A043-EAA0-2BD6C074C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D2B9873-7734-079C-DE15-95DC91E876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B5EC2B2-D871-1C7A-BCDD-3D29BB8F6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B1FCF94-7AE0-3AFA-B7F8-C860057B6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2C4D70-0501-F929-70CB-59F91FDA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5BB989E-1DBE-3F99-3A4F-17788C8AC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77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1ADEDF6-2FC1-59DD-1996-FB1CDD226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2EF22D-4A5B-540E-B13A-A47CFCF11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7A679AA-98E2-ED11-5C23-D809CA57C0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5B1F44-8DF4-4C44-A78A-328265135004}" type="datetimeFigureOut">
              <a:rPr lang="en-US" smtClean="0"/>
              <a:t>4/3/2025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8D3E67-0D94-BB2B-370F-9F57622C6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AF91F6D-9DE5-22C7-8AE8-9D4BCB706C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240DC2-DFE7-4390-9E31-36D5B0BA42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087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O que é a IoT (Internet das Coisas)? Significado e Exemplos">
            <a:extLst>
              <a:ext uri="{FF2B5EF4-FFF2-40B4-BE49-F238E27FC236}">
                <a16:creationId xmlns:a16="http://schemas.microsoft.com/office/drawing/2014/main" id="{07FDA91F-15CB-CB17-5BAC-DB991AF7D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1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238C418-25DF-38C9-B281-E2621374EA56}"/>
              </a:ext>
            </a:extLst>
          </p:cNvPr>
          <p:cNvSpPr/>
          <p:nvPr/>
        </p:nvSpPr>
        <p:spPr>
          <a:xfrm rot="18607693">
            <a:off x="-5720046" y="-4399394"/>
            <a:ext cx="12201074" cy="1004133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7C50034-B637-9785-3D3A-1A89D0991360}"/>
              </a:ext>
            </a:extLst>
          </p:cNvPr>
          <p:cNvSpPr txBox="1"/>
          <p:nvPr/>
        </p:nvSpPr>
        <p:spPr>
          <a:xfrm>
            <a:off x="1265862" y="943428"/>
            <a:ext cx="37415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 err="1">
                <a:solidFill>
                  <a:schemeClr val="bg1"/>
                </a:solidFill>
                <a:latin typeface="Bahnschrift SemiCondensed" panose="020B0502040204020203" pitchFamily="34" charset="0"/>
              </a:rPr>
              <a:t>SentinelX</a:t>
            </a:r>
            <a:endParaRPr lang="en-US" sz="72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B22245B-0765-C1E2-7E28-5D342AE6B273}"/>
              </a:ext>
            </a:extLst>
          </p:cNvPr>
          <p:cNvSpPr txBox="1"/>
          <p:nvPr/>
        </p:nvSpPr>
        <p:spPr>
          <a:xfrm>
            <a:off x="1265862" y="2505670"/>
            <a:ext cx="3741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Arthur Schiller</a:t>
            </a:r>
          </a:p>
          <a:p>
            <a:r>
              <a:rPr lang="pt-B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Franc Wang</a:t>
            </a:r>
          </a:p>
          <a:p>
            <a:r>
              <a:rPr lang="pt-BR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Juliana de Oliveira</a:t>
            </a:r>
            <a:endParaRPr lang="pt-BR" sz="72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44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AC826B-518C-6830-86CA-B5BAB4525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B3198AC7-332F-3E08-0625-A1E7502CFE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6588" y="6105447"/>
            <a:ext cx="70711" cy="9428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BA946A3-A830-2BC2-BF1B-235C93CC1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882" y="1591280"/>
            <a:ext cx="5277539" cy="4514167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38C54B0-C1C7-951F-333D-9177AFC95116}"/>
              </a:ext>
            </a:extLst>
          </p:cNvPr>
          <p:cNvSpPr txBox="1"/>
          <p:nvPr/>
        </p:nvSpPr>
        <p:spPr>
          <a:xfrm>
            <a:off x="1087882" y="752553"/>
            <a:ext cx="5966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24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Nosso Backlog</a:t>
            </a:r>
            <a:endParaRPr lang="pt-BR" sz="2400" b="1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+mn-ea"/>
              <a:cs typeface="+mn-cs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616DF25-6C3E-853F-A012-024B6B525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1872" y="3392965"/>
            <a:ext cx="2105821" cy="910795"/>
          </a:xfrm>
          <a:prstGeom prst="rect">
            <a:avLst/>
          </a:prstGeom>
        </p:spPr>
      </p:pic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24927567-44BF-83C2-C984-D6166BFBB454}"/>
              </a:ext>
            </a:extLst>
          </p:cNvPr>
          <p:cNvCxnSpPr/>
          <p:nvPr/>
        </p:nvCxnSpPr>
        <p:spPr>
          <a:xfrm>
            <a:off x="6893169" y="3044651"/>
            <a:ext cx="1577591" cy="803712"/>
          </a:xfrm>
          <a:prstGeom prst="bentConnector3">
            <a:avLst/>
          </a:prstGeom>
          <a:ln>
            <a:solidFill>
              <a:schemeClr val="bg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0240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5D1B0F-8585-D406-7EF4-10AC9308E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18CEE3C3-BB27-8FBD-9AFC-28B18B708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626588" y="6105447"/>
            <a:ext cx="70711" cy="9428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208E0FF-75C1-4DDB-5CD8-6A9A47036FB9}"/>
              </a:ext>
            </a:extLst>
          </p:cNvPr>
          <p:cNvSpPr txBox="1"/>
          <p:nvPr/>
        </p:nvSpPr>
        <p:spPr>
          <a:xfrm>
            <a:off x="1087882" y="752553"/>
            <a:ext cx="5966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2400" b="1" dirty="0">
                <a:solidFill>
                  <a:schemeClr val="bg1"/>
                </a:solidFill>
                <a:latin typeface="Bahnschrift Light SemiCondensed" panose="020B0502040204020203" pitchFamily="34" charset="0"/>
              </a:rPr>
              <a:t>Nosso Backlog</a:t>
            </a:r>
            <a:endParaRPr lang="pt-BR" sz="2400" b="1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  <a:ea typeface="+mn-ea"/>
              <a:cs typeface="+mn-cs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3013509-2A32-27C3-9950-B9838CCAB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4940" y="1762948"/>
            <a:ext cx="9482120" cy="410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372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CF9090-9900-D90B-BC97-9DDE01E18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lipse 9">
            <a:extLst>
              <a:ext uri="{FF2B5EF4-FFF2-40B4-BE49-F238E27FC236}">
                <a16:creationId xmlns:a16="http://schemas.microsoft.com/office/drawing/2014/main" id="{9540A2AC-001E-5CE2-AED1-69E5BE23E953}"/>
              </a:ext>
            </a:extLst>
          </p:cNvPr>
          <p:cNvSpPr/>
          <p:nvPr/>
        </p:nvSpPr>
        <p:spPr>
          <a:xfrm>
            <a:off x="1180280" y="1519809"/>
            <a:ext cx="3439643" cy="351026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9619353-0F6F-1DCA-D800-3A0BADAA632C}"/>
              </a:ext>
            </a:extLst>
          </p:cNvPr>
          <p:cNvSpPr txBox="1"/>
          <p:nvPr/>
        </p:nvSpPr>
        <p:spPr>
          <a:xfrm>
            <a:off x="1018057" y="2692568"/>
            <a:ext cx="3741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>
                <a:latin typeface="Bahnschrift SemiCondensed" panose="020B0502040204020203" pitchFamily="34" charset="0"/>
              </a:rPr>
              <a:t>Obrigado!</a:t>
            </a:r>
            <a:endParaRPr lang="en-US" sz="6000" dirty="0">
              <a:latin typeface="Bahnschrift SemiCondensed" panose="020B0502040204020203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C3CCE61-9C6E-52E0-3E1C-E4B8786ECE36}"/>
              </a:ext>
            </a:extLst>
          </p:cNvPr>
          <p:cNvSpPr txBox="1"/>
          <p:nvPr/>
        </p:nvSpPr>
        <p:spPr>
          <a:xfrm>
            <a:off x="6629400" y="3059668"/>
            <a:ext cx="363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https://github.com/Julijolie/Cansat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034545F-AE7C-AC01-3197-5C518F25FA40}"/>
              </a:ext>
            </a:extLst>
          </p:cNvPr>
          <p:cNvSpPr txBox="1"/>
          <p:nvPr/>
        </p:nvSpPr>
        <p:spPr>
          <a:xfrm>
            <a:off x="6520034" y="1519809"/>
            <a:ext cx="3741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Links úteis</a:t>
            </a:r>
            <a:endParaRPr lang="en-US" sz="60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228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CBB99-822D-260D-9DF1-8B51C08E7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49147FB-68CC-C788-D8A0-90677D4F60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D544244D-07AD-211D-150D-EFE0D3C25293}"/>
              </a:ext>
            </a:extLst>
          </p:cNvPr>
          <p:cNvSpPr/>
          <p:nvPr/>
        </p:nvSpPr>
        <p:spPr>
          <a:xfrm>
            <a:off x="805499" y="1079499"/>
            <a:ext cx="4692580" cy="495844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90FF8C6-9EE3-AEEA-CBFF-569B727DA0B1}"/>
              </a:ext>
            </a:extLst>
          </p:cNvPr>
          <p:cNvSpPr txBox="1"/>
          <p:nvPr/>
        </p:nvSpPr>
        <p:spPr>
          <a:xfrm>
            <a:off x="1168541" y="1714500"/>
            <a:ext cx="3741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dirty="0">
                <a:latin typeface="Bahnschrift SemiCondensed" panose="020B0502040204020203" pitchFamily="34" charset="0"/>
              </a:rPr>
              <a:t>Estrutura</a:t>
            </a:r>
            <a:endParaRPr lang="en-US" sz="6000" dirty="0">
              <a:latin typeface="Bahnschrift SemiCondensed" panose="020B0502040204020203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B6039F4-11E4-71F2-53C7-2B713E122213}"/>
              </a:ext>
            </a:extLst>
          </p:cNvPr>
          <p:cNvSpPr txBox="1"/>
          <p:nvPr/>
        </p:nvSpPr>
        <p:spPr>
          <a:xfrm>
            <a:off x="1265862" y="2999155"/>
            <a:ext cx="37415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Motivação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Descrição do problema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Esforços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Dificuldades encontradas</a:t>
            </a:r>
          </a:p>
          <a:p>
            <a:pPr marL="285750" indent="-285750">
              <a:buFontTx/>
              <a:buChar char="-"/>
            </a:pPr>
            <a:r>
              <a:rPr lang="pt-BR" sz="2400" dirty="0">
                <a:latin typeface="Bahnschrift SemiCondensed" panose="020B0502040204020203" pitchFamily="34" charset="0"/>
              </a:rPr>
              <a:t>Conclusão</a:t>
            </a:r>
          </a:p>
        </p:txBody>
      </p:sp>
      <p:pic>
        <p:nvPicPr>
          <p:cNvPr id="1026" name="Picture 2" descr="O que é a IoT (Internet das Coisas)? Significado e Exemplos">
            <a:extLst>
              <a:ext uri="{FF2B5EF4-FFF2-40B4-BE49-F238E27FC236}">
                <a16:creationId xmlns:a16="http://schemas.microsoft.com/office/drawing/2014/main" id="{8C4E50D5-EDCF-F2BA-8D73-6A82461F7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290" y="1714500"/>
            <a:ext cx="5143499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4237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F3175-A9A8-262B-3F0C-F04F33072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0148B40-60AF-92B7-7401-86C33D3F23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5A767D08-EC2E-F3CD-A600-95A8B2C43BB9}"/>
              </a:ext>
            </a:extLst>
          </p:cNvPr>
          <p:cNvSpPr/>
          <p:nvPr/>
        </p:nvSpPr>
        <p:spPr>
          <a:xfrm>
            <a:off x="2575509" y="79472"/>
            <a:ext cx="1778255" cy="10018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B83866E2-335E-F58A-75A3-B210A04C7F6A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64744D8-B2A2-5F5C-6F57-E8FB57784FAB}"/>
              </a:ext>
            </a:extLst>
          </p:cNvPr>
          <p:cNvSpPr txBox="1"/>
          <p:nvPr/>
        </p:nvSpPr>
        <p:spPr>
          <a:xfrm>
            <a:off x="2575508" y="271659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Motivação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01F399C-F2EF-BE23-1EBF-E02C210D8699}"/>
              </a:ext>
            </a:extLst>
          </p:cNvPr>
          <p:cNvSpPr txBox="1"/>
          <p:nvPr/>
        </p:nvSpPr>
        <p:spPr>
          <a:xfrm>
            <a:off x="298116" y="2669707"/>
            <a:ext cx="61436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Análise de características ambientais e  sua correlação  com a qualidade de vida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Simulação de um sistema que poderia ser usado na exploração de novos planetas.  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Aprender mais sobre sistemas embarcados e IoT.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Aprender sobre comunicação entre sistemas embarcados.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6146" name="Picture 2" descr="Saiba quanto custa explorar Marte">
            <a:extLst>
              <a:ext uri="{FF2B5EF4-FFF2-40B4-BE49-F238E27FC236}">
                <a16:creationId xmlns:a16="http://schemas.microsoft.com/office/drawing/2014/main" id="{59236765-A5C3-43D9-CC56-6D295C86FD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1089" y="2451100"/>
            <a:ext cx="4552112" cy="3033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610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8625D-3171-A14D-0915-46B48CA69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02FB2B40-AD94-A41F-2D12-C09A3C67BFF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90920E34-D178-D6E8-9D4B-A0F9A2E275B4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1286BDD-5A5B-2B17-B7AF-1FE0FDC48789}"/>
              </a:ext>
            </a:extLst>
          </p:cNvPr>
          <p:cNvSpPr/>
          <p:nvPr/>
        </p:nvSpPr>
        <p:spPr>
          <a:xfrm>
            <a:off x="4480507" y="113516"/>
            <a:ext cx="1778255" cy="100184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8A5F6DC-999E-5D5D-6122-0141DCB021F2}"/>
              </a:ext>
            </a:extLst>
          </p:cNvPr>
          <p:cNvSpPr txBox="1"/>
          <p:nvPr/>
        </p:nvSpPr>
        <p:spPr>
          <a:xfrm>
            <a:off x="4480506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Descrição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CEA3BB4-61E7-C585-6B18-4DB23786D135}"/>
              </a:ext>
            </a:extLst>
          </p:cNvPr>
          <p:cNvSpPr txBox="1"/>
          <p:nvPr/>
        </p:nvSpPr>
        <p:spPr>
          <a:xfrm>
            <a:off x="371080" y="3229104"/>
            <a:ext cx="61436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Criar um CANSAT capaz de medir variáveis ambientais.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Garantir comunicação confiável para transmissão dos dados.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Implementar um método eficiente de recuperação após a missão. 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4CBEE258-B8F4-544B-4E8A-CE4A0D877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081089" y="2687487"/>
            <a:ext cx="4552112" cy="256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9659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C63BE-7588-E2C6-F5C5-012B2CF48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BA0645C-5144-0561-27F5-E3CCB47183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73B53B3-8DF1-CB7F-FAA9-6FEEB39DA308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32E8E26D-D01B-1FFE-72F1-4F07692CE1D5}"/>
              </a:ext>
            </a:extLst>
          </p:cNvPr>
          <p:cNvSpPr/>
          <p:nvPr/>
        </p:nvSpPr>
        <p:spPr>
          <a:xfrm>
            <a:off x="6502397" y="113516"/>
            <a:ext cx="1778255" cy="1001842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1EC5578-CC85-6045-CE80-3A8E3D747993}"/>
              </a:ext>
            </a:extLst>
          </p:cNvPr>
          <p:cNvSpPr txBox="1"/>
          <p:nvPr/>
        </p:nvSpPr>
        <p:spPr>
          <a:xfrm>
            <a:off x="6502396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Esforços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6C6936C-3B89-3E92-D600-47740E19DB13}"/>
              </a:ext>
            </a:extLst>
          </p:cNvPr>
          <p:cNvSpPr txBox="1"/>
          <p:nvPr/>
        </p:nvSpPr>
        <p:spPr>
          <a:xfrm>
            <a:off x="358769" y="3223148"/>
            <a:ext cx="61436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Uso de </a:t>
            </a:r>
            <a:r>
              <a:rPr lang="pt-BR" dirty="0" err="1">
                <a:latin typeface="Bahnschrift Light SemiCondensed" panose="020B0502040204020203" pitchFamily="34" charset="0"/>
              </a:rPr>
              <a:t>LoRa</a:t>
            </a:r>
            <a:r>
              <a:rPr lang="pt-BR" dirty="0">
                <a:latin typeface="Bahnschrift Light SemiCondensed" panose="020B0502040204020203" pitchFamily="34" charset="0"/>
              </a:rPr>
              <a:t> para comunicação de longa distância.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Integração com ESP32 e MQTT para retransmissão de dados. 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Documentação do projeto com levantamento de requisitos e componentes necessários para a realização do </a:t>
            </a:r>
            <a:r>
              <a:rPr lang="pt-BR" dirty="0" err="1">
                <a:latin typeface="Bahnschrift Light SemiCondensed" panose="020B0502040204020203" pitchFamily="34" charset="0"/>
              </a:rPr>
              <a:t>SentinelX</a:t>
            </a:r>
            <a:endParaRPr lang="en-US" dirty="0">
              <a:latin typeface="Bahnschrift Light SemiCondensed" panose="020B0502040204020203" pitchFamily="34" charset="0"/>
            </a:endParaRPr>
          </a:p>
        </p:txBody>
      </p:sp>
      <p:pic>
        <p:nvPicPr>
          <p:cNvPr id="13" name="Imagem 1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31143910-5A29-8F27-972C-4F1BB8A50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188" y="1782561"/>
            <a:ext cx="3476625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549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C8DEA-67D8-D081-B727-7946969A4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FD9F207-7092-94D5-E63E-9048E2AC43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FC0C1F6A-E456-3BDB-453D-17FFC7FEF542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B768D66-6553-BDDA-A5F1-822A3AC52CC6}"/>
              </a:ext>
            </a:extLst>
          </p:cNvPr>
          <p:cNvSpPr/>
          <p:nvPr/>
        </p:nvSpPr>
        <p:spPr>
          <a:xfrm>
            <a:off x="8458069" y="113516"/>
            <a:ext cx="1778255" cy="100184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9A45EB3-4BFA-E71F-DC6F-2D4255D3BA7C}"/>
              </a:ext>
            </a:extLst>
          </p:cNvPr>
          <p:cNvSpPr txBox="1"/>
          <p:nvPr/>
        </p:nvSpPr>
        <p:spPr>
          <a:xfrm>
            <a:off x="8458068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Dificuldades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B9F4DB9-B103-856D-400D-9A7132DDF0F3}"/>
              </a:ext>
            </a:extLst>
          </p:cNvPr>
          <p:cNvSpPr txBox="1"/>
          <p:nvPr/>
        </p:nvSpPr>
        <p:spPr>
          <a:xfrm>
            <a:off x="579430" y="2918383"/>
            <a:ext cx="61436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Integração dos módulos para garantir transmissão eficiente e armazenamento confiável.  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Entender e escolher os melhores sensores para o projeto sem ter manuseado a maioria.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Entender a missão do projeto</a:t>
            </a:r>
          </a:p>
          <a:p>
            <a:pPr marL="285750" indent="-285750">
              <a:buFontTx/>
              <a:buChar char="-"/>
            </a:pPr>
            <a:endParaRPr lang="pt-BR" dirty="0">
              <a:latin typeface="Bahnschrift Light SemiCondensed" panose="020B0502040204020203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>
                <a:latin typeface="Bahnschrift Light SemiCondensed" panose="020B0502040204020203" pitchFamily="34" charset="0"/>
              </a:rPr>
              <a:t>Utilizar o </a:t>
            </a:r>
            <a:r>
              <a:rPr lang="pt-BR" dirty="0" err="1">
                <a:latin typeface="Bahnschrift Light SemiCondensed" panose="020B0502040204020203" pitchFamily="34" charset="0"/>
              </a:rPr>
              <a:t>wifi</a:t>
            </a:r>
            <a:r>
              <a:rPr lang="pt-BR" dirty="0">
                <a:latin typeface="Bahnschrift Light SemiCondensed" panose="020B0502040204020203" pitchFamily="34" charset="0"/>
              </a:rPr>
              <a:t> da instituição que não permite a comunicação via mosquito MQTT</a:t>
            </a:r>
          </a:p>
        </p:txBody>
      </p:sp>
      <p:pic>
        <p:nvPicPr>
          <p:cNvPr id="11" name="Imagem 10" descr="Uma imagem contendo pessoa, segurando, pequeno, circuito&#10;&#10;O conteúdo gerado por IA pode estar incorreto.">
            <a:extLst>
              <a:ext uri="{FF2B5EF4-FFF2-40B4-BE49-F238E27FC236}">
                <a16:creationId xmlns:a16="http://schemas.microsoft.com/office/drawing/2014/main" id="{90197CE0-97BD-0DD3-198A-1F4364CF8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535" y="1876327"/>
            <a:ext cx="3395023" cy="452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54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08933-E671-24CC-062F-252C07AB3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95B1757-3C6A-2448-52F4-DEB9808CD62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F5819BE9-428A-B188-C80D-411241EA066B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38ECB150-A856-78EF-DD43-A61CA22BDAF7}"/>
              </a:ext>
            </a:extLst>
          </p:cNvPr>
          <p:cNvSpPr/>
          <p:nvPr/>
        </p:nvSpPr>
        <p:spPr>
          <a:xfrm>
            <a:off x="10413745" y="113516"/>
            <a:ext cx="1778255" cy="100184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0D11D83-40F7-162D-236A-85327FA2341B}"/>
              </a:ext>
            </a:extLst>
          </p:cNvPr>
          <p:cNvSpPr txBox="1"/>
          <p:nvPr/>
        </p:nvSpPr>
        <p:spPr>
          <a:xfrm>
            <a:off x="10413744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Conclusão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EDDC649-9C77-5BA3-E1DC-B91FA320A5D2}"/>
              </a:ext>
            </a:extLst>
          </p:cNvPr>
          <p:cNvSpPr txBox="1"/>
          <p:nvPr/>
        </p:nvSpPr>
        <p:spPr>
          <a:xfrm>
            <a:off x="447674" y="2994611"/>
            <a:ext cx="72485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Bahnschrift Light SemiCondensed" panose="020B0502040204020203" pitchFamily="34" charset="0"/>
              </a:rPr>
              <a:t>- O projeto demonstrou que um CANSAT pode coletar e transmitir dados diretamente para um terceiro dispositivo como um telefone.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Os testes iniciais indicam que a comunicação via </a:t>
            </a:r>
            <a:r>
              <a:rPr lang="pt-BR" dirty="0" err="1">
                <a:latin typeface="Bahnschrift Light SemiCondensed" panose="020B0502040204020203" pitchFamily="34" charset="0"/>
              </a:rPr>
              <a:t>LoRa</a:t>
            </a:r>
            <a:r>
              <a:rPr lang="pt-BR" dirty="0">
                <a:latin typeface="Bahnschrift Light SemiCondensed" panose="020B0502040204020203" pitchFamily="34" charset="0"/>
              </a:rPr>
              <a:t> e MQTT funciona conforme esperado.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A experiência adquirida foi essencial para o desenvolvimento de sistemas embarcados e a comunicação entre eles.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565EE130-84FB-3C37-DCEE-C4A201A28FE9}"/>
              </a:ext>
            </a:extLst>
          </p:cNvPr>
          <p:cNvSpPr/>
          <p:nvPr/>
        </p:nvSpPr>
        <p:spPr>
          <a:xfrm>
            <a:off x="8434601" y="2617411"/>
            <a:ext cx="3516521" cy="3516521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99CEA3C-60BE-EA33-0B5D-FA38F0BE7694}"/>
              </a:ext>
            </a:extLst>
          </p:cNvPr>
          <p:cNvSpPr txBox="1"/>
          <p:nvPr/>
        </p:nvSpPr>
        <p:spPr>
          <a:xfrm>
            <a:off x="8828963" y="3921700"/>
            <a:ext cx="15455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700" b="1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+mn-ea"/>
                <a:cs typeface="+mn-cs"/>
              </a:rPr>
              <a:t>Trabalhos Futuros</a:t>
            </a:r>
          </a:p>
          <a:p>
            <a:pPr marL="0" algn="l" rtl="0" eaLnBrk="1" latinLnBrk="0" hangingPunct="1">
              <a:buNone/>
            </a:pPr>
            <a:endParaRPr lang="en-US" sz="700" dirty="0">
              <a:solidFill>
                <a:schemeClr val="bg1"/>
              </a:solidFill>
              <a:effectLst/>
            </a:endParaRPr>
          </a:p>
          <a:p>
            <a:pPr algn="l" rtl="0" eaLnBrk="1" latinLnBrk="0" hangingPunct="1"/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Desenvolvimento do CANSAT </a:t>
            </a:r>
            <a:r>
              <a:rPr lang="pt-BR" sz="500" kern="1200" dirty="0" err="1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SentinelX</a:t>
            </a:r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 com sensores para temperatura, umidade, pressão, gases e radiação UV (segunda parte do projeto)</a:t>
            </a:r>
          </a:p>
          <a:p>
            <a:pPr algn="l" rtl="0" eaLnBrk="1" latinLnBrk="0" hangingPunct="1"/>
            <a:endParaRPr lang="pt-BR" sz="500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algn="l" rtl="0" eaLnBrk="1" latinLnBrk="0" hangingPunct="1"/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Implementação de armazenamento em cartão SD.  </a:t>
            </a:r>
          </a:p>
          <a:p>
            <a:pPr algn="l" rtl="0" eaLnBrk="1" latinLnBrk="0" hangingPunct="1"/>
            <a:endParaRPr lang="pt-BR" sz="500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algn="l" rtl="0" eaLnBrk="1" latinLnBrk="0" hangingPunct="1"/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Sistema de pouso seguro com paraquedas.  </a:t>
            </a:r>
          </a:p>
          <a:p>
            <a:pPr algn="l" rtl="0" eaLnBrk="1" latinLnBrk="0" hangingPunct="1"/>
            <a:endParaRPr lang="pt-BR" sz="500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0" algn="l" rtl="0" eaLnBrk="1" latinLnBrk="0" hangingPunct="1">
              <a:buNone/>
            </a:pPr>
            <a:r>
              <a:rPr lang="pt-BR" sz="500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Testes em diferentes condições para validar a robustez do sistema. </a:t>
            </a:r>
          </a:p>
          <a:p>
            <a:endParaRPr lang="pt-BR" sz="800" dirty="0">
              <a:latin typeface="Bahnschrift Light SemiCondensed" panose="020B0502040204020203" pitchFamily="34" charset="0"/>
            </a:endParaRPr>
          </a:p>
        </p:txBody>
      </p:sp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3BD74374-9CEF-C961-E434-7585572CB9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8994" y="3750250"/>
            <a:ext cx="906860" cy="120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856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CE87D-611F-4DB7-A9FD-AACED5808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834EB0C-4454-94E0-9E5D-5A99D4854C7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7FD619BB-610D-1062-5161-C4E3D41F29F2}"/>
              </a:ext>
            </a:extLst>
          </p:cNvPr>
          <p:cNvSpPr/>
          <p:nvPr/>
        </p:nvSpPr>
        <p:spPr>
          <a:xfrm>
            <a:off x="-1132764" y="943428"/>
            <a:ext cx="15149015" cy="7054159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896B4AFD-AD50-04D1-1EA2-701D5BD875B6}"/>
              </a:ext>
            </a:extLst>
          </p:cNvPr>
          <p:cNvSpPr/>
          <p:nvPr/>
        </p:nvSpPr>
        <p:spPr>
          <a:xfrm>
            <a:off x="10413745" y="113516"/>
            <a:ext cx="1778255" cy="1001842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158E538-A444-9E63-C3CE-C93448DC9C75}"/>
              </a:ext>
            </a:extLst>
          </p:cNvPr>
          <p:cNvSpPr txBox="1"/>
          <p:nvPr/>
        </p:nvSpPr>
        <p:spPr>
          <a:xfrm>
            <a:off x="10413744" y="305703"/>
            <a:ext cx="17782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latin typeface="Bahnschrift SemiBold SemiConden" panose="020B0502040204020203" pitchFamily="34" charset="0"/>
              </a:rPr>
              <a:t>Conclusão</a:t>
            </a:r>
            <a:endParaRPr lang="en-US" sz="2000" dirty="0">
              <a:latin typeface="Bahnschrift SemiBold SemiConden" panose="020B0502040204020203" pitchFamily="34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5735CF-34F9-D92D-E51F-2FB1FC767B37}"/>
              </a:ext>
            </a:extLst>
          </p:cNvPr>
          <p:cNvSpPr txBox="1"/>
          <p:nvPr/>
        </p:nvSpPr>
        <p:spPr>
          <a:xfrm>
            <a:off x="0" y="2994611"/>
            <a:ext cx="7696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Bahnschrift Light SemiCondensed" panose="020B0502040204020203" pitchFamily="34" charset="0"/>
              </a:rPr>
              <a:t>- O projeto demonstrou que um CANSAT pode coletar e transmitir dados diretamente para um terceiro dispositivo como um telefone.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Os testes iniciais indicam que a comunicação via </a:t>
            </a:r>
            <a:r>
              <a:rPr lang="pt-BR" dirty="0" err="1">
                <a:latin typeface="Bahnschrift Light SemiCondensed" panose="020B0502040204020203" pitchFamily="34" charset="0"/>
              </a:rPr>
              <a:t>LoRa</a:t>
            </a:r>
            <a:r>
              <a:rPr lang="pt-BR" dirty="0">
                <a:latin typeface="Bahnschrift Light SemiCondensed" panose="020B0502040204020203" pitchFamily="34" charset="0"/>
              </a:rPr>
              <a:t> e MQTT funciona conforme esperado.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O armazenamento local em cartão SD garante redundância na coleta de dados.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  <a:p>
            <a:r>
              <a:rPr lang="pt-BR" dirty="0">
                <a:latin typeface="Bahnschrift Light SemiCondensed" panose="020B0502040204020203" pitchFamily="34" charset="0"/>
              </a:rPr>
              <a:t>- A experiência adquirida foi essencial para o desenvolvimento de sistemas embarcados aplicados à exploração espacial.</a:t>
            </a:r>
          </a:p>
          <a:p>
            <a:endParaRPr lang="pt-BR" dirty="0">
              <a:latin typeface="Bahnschrift Light SemiCondensed" panose="020B0502040204020203" pitchFamily="34" charset="0"/>
            </a:endParaRP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E3A9060D-1FB7-1F23-1D08-D3CC50496C01}"/>
              </a:ext>
            </a:extLst>
          </p:cNvPr>
          <p:cNvSpPr/>
          <p:nvPr/>
        </p:nvSpPr>
        <p:spPr>
          <a:xfrm>
            <a:off x="-3314700" y="-5116569"/>
            <a:ext cx="18630900" cy="17499304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CDAE5A6D-00C3-A9BE-EEC2-9E8DD0E314F5}"/>
              </a:ext>
            </a:extLst>
          </p:cNvPr>
          <p:cNvSpPr txBox="1"/>
          <p:nvPr/>
        </p:nvSpPr>
        <p:spPr>
          <a:xfrm>
            <a:off x="994728" y="1576655"/>
            <a:ext cx="5966248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>
              <a:buNone/>
            </a:pPr>
            <a:r>
              <a:rPr lang="pt-BR" sz="2400" b="1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  <a:ea typeface="+mn-ea"/>
                <a:cs typeface="+mn-cs"/>
              </a:rPr>
              <a:t>Trabalhos Futuros</a:t>
            </a:r>
          </a:p>
          <a:p>
            <a:pPr marL="0" algn="l" rtl="0" eaLnBrk="1" latinLnBrk="0" hangingPunct="1">
              <a:buNone/>
            </a:pPr>
            <a:endParaRPr lang="en-US" sz="2400" dirty="0">
              <a:solidFill>
                <a:schemeClr val="bg1"/>
              </a:solidFill>
              <a:effectLst/>
            </a:endParaRPr>
          </a:p>
          <a:p>
            <a:pPr marL="285750" indent="-285750" algn="l" rtl="0" eaLnBrk="1" latinLnBrk="0" hangingPunct="1">
              <a:buFontTx/>
              <a:buChar char="-"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Desenvolvimento do CANSAT </a:t>
            </a:r>
            <a:r>
              <a:rPr lang="pt-BR" kern="1200" dirty="0" err="1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SentinelX</a:t>
            </a: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 com sensores para temperatura, umidade, pressão, gases e radiação UV (segunda parte do projeto)</a:t>
            </a:r>
          </a:p>
          <a:p>
            <a:pPr algn="l" rtl="0" eaLnBrk="1" latinLnBrk="0" hangingPunct="1"/>
            <a:endParaRPr lang="pt-BR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285750" indent="-285750" algn="l" rtl="0" eaLnBrk="1" latinLnBrk="0" hangingPunct="1">
              <a:buFontTx/>
              <a:buChar char="-"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Implementação de armazenamento em cartão SD.  </a:t>
            </a:r>
          </a:p>
          <a:p>
            <a:pPr algn="l" rtl="0" eaLnBrk="1" latinLnBrk="0" hangingPunct="1"/>
            <a:endParaRPr lang="pt-BR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285750" indent="-285750" algn="l" rtl="0" eaLnBrk="1" latinLnBrk="0" hangingPunct="1">
              <a:buFontTx/>
              <a:buChar char="-"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Sistema de pouso seguro com paraquedas.  </a:t>
            </a:r>
          </a:p>
          <a:p>
            <a:pPr algn="l" rtl="0" eaLnBrk="1" latinLnBrk="0" hangingPunct="1"/>
            <a:endParaRPr lang="pt-BR" kern="1200" dirty="0">
              <a:solidFill>
                <a:schemeClr val="bg1"/>
              </a:solidFill>
              <a:effectLst/>
              <a:latin typeface="Bahnschrift Light SemiCondensed" panose="020B0502040204020203" pitchFamily="34" charset="0"/>
            </a:endParaRPr>
          </a:p>
          <a:p>
            <a:pPr marL="0" algn="l" rtl="0" eaLnBrk="1" latinLnBrk="0" hangingPunct="1">
              <a:buNone/>
            </a:pPr>
            <a:r>
              <a:rPr lang="pt-BR" kern="1200" dirty="0">
                <a:solidFill>
                  <a:schemeClr val="bg1"/>
                </a:solidFill>
                <a:effectLst/>
                <a:latin typeface="Bahnschrift Light SemiCondensed" panose="020B0502040204020203" pitchFamily="34" charset="0"/>
              </a:rPr>
              <a:t>- Testes em diferentes condições para validar a robustez do sistema. </a:t>
            </a:r>
          </a:p>
          <a:p>
            <a:endParaRPr lang="pt-BR" sz="800" dirty="0">
              <a:latin typeface="Bahnschrift Light SemiCondensed" panose="020B0502040204020203" pitchFamily="34" charset="0"/>
            </a:endParaRPr>
          </a:p>
        </p:txBody>
      </p:sp>
      <p:pic>
        <p:nvPicPr>
          <p:cNvPr id="5" name="Imagem 4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5B5E49D2-F56D-B788-AE49-CBC3B420B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846" y="943428"/>
            <a:ext cx="3536156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77B8E-C0C1-F5C5-4CF5-FFFADEC0D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aptop em cima de teclado de computador&#10;&#10;O conteúdo gerado por IA pode estar incorreto.">
            <a:extLst>
              <a:ext uri="{FF2B5EF4-FFF2-40B4-BE49-F238E27FC236}">
                <a16:creationId xmlns:a16="http://schemas.microsoft.com/office/drawing/2014/main" id="{05640108-A5A8-0950-44D7-99B4A3BF54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2381" y="-7841408"/>
            <a:ext cx="14536762" cy="19382351"/>
          </a:xfrm>
          <a:prstGeom prst="rect">
            <a:avLst/>
          </a:prstGeom>
        </p:spPr>
      </p:pic>
      <p:pic>
        <p:nvPicPr>
          <p:cNvPr id="12" name="IMG_2651">
            <a:hlinkClick r:id="" action="ppaction://media"/>
            <a:extLst>
              <a:ext uri="{FF2B5EF4-FFF2-40B4-BE49-F238E27FC236}">
                <a16:creationId xmlns:a16="http://schemas.microsoft.com/office/drawing/2014/main" id="{12F64BD1-5BBB-6B99-4F0A-24286A5790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29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4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416</Words>
  <Application>Microsoft Office PowerPoint</Application>
  <PresentationFormat>Widescreen</PresentationFormat>
  <Paragraphs>76</Paragraphs>
  <Slides>12</Slides>
  <Notes>1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Bahnschrift Light SemiCondensed</vt:lpstr>
      <vt:lpstr>Bahnschrift SemiBold SemiConden</vt:lpstr>
      <vt:lpstr>Bahnschrift SemiCondensed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arthur schiller</dc:creator>
  <cp:lastModifiedBy>arthur schiller</cp:lastModifiedBy>
  <cp:revision>5</cp:revision>
  <dcterms:created xsi:type="dcterms:W3CDTF">2025-03-30T14:25:23Z</dcterms:created>
  <dcterms:modified xsi:type="dcterms:W3CDTF">2025-04-03T17:54:52Z</dcterms:modified>
</cp:coreProperties>
</file>

<file path=docProps/thumbnail.jpeg>
</file>